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63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26EFF-F65D-4727-8CE4-8B9AB46D12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05AD-3B5D-4F6F-9D8F-F612C11AA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s4435.userapi.com/v4435509/1c3/eIbs1ILig-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357562"/>
            <a:ext cx="3500462" cy="2714644"/>
          </a:xfrm>
          <a:prstGeom prst="cloudCallout">
            <a:avLst/>
          </a:prstGeom>
          <a:ln w="76200">
            <a:solidFill>
              <a:srgbClr val="FF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Нетрадиционные методы проведения артикуляционной </a:t>
            </a:r>
            <a:r>
              <a:rPr lang="ru-RU" b="1" dirty="0" err="1" smtClean="0">
                <a:solidFill>
                  <a:srgbClr val="FF0000"/>
                </a:solidFill>
              </a:rPr>
              <a:t>гимнастики-биоэнергопластика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2852936"/>
            <a:ext cx="3700466" cy="1368152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ru-RU" sz="2000" b="1" i="1" dirty="0">
                <a:solidFill>
                  <a:srgbClr val="002060"/>
                </a:solidFill>
              </a:rPr>
              <a:t>Ч</a:t>
            </a:r>
            <a:r>
              <a:rPr lang="ru-RU" sz="2000" b="1" i="1" dirty="0" smtClean="0">
                <a:solidFill>
                  <a:srgbClr val="002060"/>
                </a:solidFill>
              </a:rPr>
              <a:t>ем больше уверенности в движении детской руки, тем ярче речь ребёнка!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В.А. Сухомлинский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283968" y="4989475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Автор проекта: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Коченова Наталья Алексеевна,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 МДОУ «Детский сад №22»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6072230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</a:rPr>
              <a:t>« Хомяк»</a:t>
            </a:r>
            <a:endParaRPr lang="ru-RU" sz="6600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Я надую щёчки так,</a:t>
            </a:r>
          </a:p>
          <a:p>
            <a:pPr>
              <a:buNone/>
            </a:pPr>
            <a:r>
              <a:rPr lang="ru-RU" dirty="0" smtClean="0"/>
              <a:t>Словно толстый я хомяк!</a:t>
            </a:r>
          </a:p>
          <a:p>
            <a:endParaRPr lang="ru-RU" dirty="0"/>
          </a:p>
        </p:txBody>
      </p:sp>
      <p:pic>
        <p:nvPicPr>
          <p:cNvPr id="5" name="Рисунок 4" descr="http://img0.liveinternet.ru/images/attach/c/4/81/464/81464194_pechenka_u_homu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2214578" cy="2449220"/>
          </a:xfrm>
          <a:prstGeom prst="ellips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122" name="Picture 2" descr="G:\презентация 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357298"/>
            <a:ext cx="3714776" cy="5038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42910" y="857232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Систематическая работа с применением </a:t>
            </a:r>
            <a:r>
              <a:rPr lang="ru-RU" sz="2800" i="1" dirty="0" err="1" smtClean="0"/>
              <a:t>биоэнергопластики</a:t>
            </a:r>
            <a:r>
              <a:rPr lang="ru-RU" sz="2800" i="1" dirty="0" smtClean="0"/>
              <a:t> способствует привлечению интереса детей к артикуляционной гимнастике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Позволяет достичь положительных результатов в развитии артикуляционной  и пальчиковой моторики.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Облегчает постановку, введение звуков в речь.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Способствует более быстрому преодолению речевых нарушений.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00174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           </a:t>
            </a:r>
            <a:r>
              <a:rPr lang="ru-RU" sz="6000" b="1" i="1" dirty="0" smtClean="0">
                <a:solidFill>
                  <a:srgbClr val="FF0000"/>
                </a:solidFill>
              </a:rPr>
              <a:t>СПАСИБО</a:t>
            </a:r>
          </a:p>
          <a:p>
            <a:r>
              <a:rPr lang="ru-RU" sz="6000" b="1" i="1" dirty="0" smtClean="0">
                <a:solidFill>
                  <a:srgbClr val="FF0000"/>
                </a:solidFill>
              </a:rPr>
              <a:t>                   ЗА</a:t>
            </a:r>
          </a:p>
          <a:p>
            <a:r>
              <a:rPr lang="ru-RU" sz="6000" b="1" i="1" dirty="0" smtClean="0">
                <a:solidFill>
                  <a:srgbClr val="FF0000"/>
                </a:solidFill>
              </a:rPr>
              <a:t>           ВНИМАНИЕ!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571744"/>
            <a:ext cx="7400948" cy="355441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Артикуляционная гимнастика способствует развитию и укреплению речевых мышц, что помогает правильному звукопроизношению.</a:t>
            </a:r>
          </a:p>
          <a:p>
            <a:r>
              <a:rPr lang="ru-RU" sz="2800" dirty="0" smtClean="0"/>
              <a:t>Для достижения лучших результатов в работе над звукопроизношением можно использовать инновационный метод – </a:t>
            </a:r>
            <a:r>
              <a:rPr lang="ru-RU" sz="2800" dirty="0" err="1" smtClean="0"/>
              <a:t>биоэнергопластика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5" descr="http://detsad-kitty.ru/uploads/posts/2012-03/1332099502_getimag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57166"/>
            <a:ext cx="3214742" cy="1814321"/>
          </a:xfrm>
          <a:prstGeom prst="plaque">
            <a:avLst/>
          </a:prstGeom>
          <a:noFill/>
          <a:ln w="76200">
            <a:solidFill>
              <a:srgbClr val="00B050"/>
            </a:solidFill>
          </a:ln>
        </p:spPr>
      </p:pic>
      <p:sp>
        <p:nvSpPr>
          <p:cNvPr id="7" name="7-конечная звезда 6"/>
          <p:cNvSpPr/>
          <p:nvPr/>
        </p:nvSpPr>
        <p:spPr>
          <a:xfrm>
            <a:off x="1071538" y="714356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7072330" y="714356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Что такое </a:t>
            </a:r>
            <a:r>
              <a:rPr lang="ru-RU" b="1" dirty="0" err="1" smtClean="0">
                <a:solidFill>
                  <a:srgbClr val="00B0F0"/>
                </a:solidFill>
              </a:rPr>
              <a:t>биоэнергопластика</a:t>
            </a:r>
            <a:r>
              <a:rPr lang="ru-RU" b="1" dirty="0" smtClean="0">
                <a:solidFill>
                  <a:srgbClr val="00B0F0"/>
                </a:solidFill>
              </a:rPr>
              <a:t>?</a:t>
            </a:r>
            <a:br>
              <a:rPr lang="ru-RU" b="1" dirty="0" smtClean="0">
                <a:solidFill>
                  <a:srgbClr val="00B0F0"/>
                </a:solidFill>
              </a:rPr>
            </a:b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 numCol="1"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Термин состоит из двух слов: </a:t>
            </a:r>
            <a:r>
              <a:rPr lang="ru-RU" b="1" dirty="0" err="1" smtClean="0">
                <a:solidFill>
                  <a:srgbClr val="7030A0"/>
                </a:solidFill>
              </a:rPr>
              <a:t>биоэнергия</a:t>
            </a:r>
            <a:r>
              <a:rPr lang="ru-RU" b="1" dirty="0" smtClean="0">
                <a:solidFill>
                  <a:srgbClr val="7030A0"/>
                </a:solidFill>
              </a:rPr>
              <a:t> и пластика.</a:t>
            </a:r>
          </a:p>
          <a:p>
            <a:r>
              <a:rPr lang="ru-RU" b="1" dirty="0" err="1" smtClean="0">
                <a:solidFill>
                  <a:srgbClr val="00B050"/>
                </a:solidFill>
              </a:rPr>
              <a:t>Биоэнергия</a:t>
            </a:r>
            <a:r>
              <a:rPr lang="ru-RU" b="1" dirty="0" smtClean="0">
                <a:solidFill>
                  <a:srgbClr val="00B050"/>
                </a:solidFill>
              </a:rPr>
              <a:t> – это та энергия, которая находится внутри человека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Пластика – плавные, раскрепощённые движения тела, рук.</a:t>
            </a:r>
          </a:p>
          <a:p>
            <a:r>
              <a:rPr lang="ru-RU" b="1" dirty="0" err="1" smtClean="0">
                <a:solidFill>
                  <a:srgbClr val="0070C0"/>
                </a:solidFill>
              </a:rPr>
              <a:t>Биоэнергопластика</a:t>
            </a:r>
            <a:r>
              <a:rPr lang="ru-RU" b="1" dirty="0" smtClean="0">
                <a:solidFill>
                  <a:srgbClr val="0070C0"/>
                </a:solidFill>
              </a:rPr>
              <a:t> – это соединение движений артикуляционного аппарата и движений кистей рук.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Picture 2" descr="C:\Users\Александр\Desktop\10824388330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000240"/>
            <a:ext cx="2214578" cy="2778289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</a:rPr>
              <a:t>Преимущества </a:t>
            </a:r>
            <a:r>
              <a:rPr lang="ru-RU" b="1" u="sng" dirty="0" err="1" smtClean="0">
                <a:solidFill>
                  <a:srgbClr val="7030A0"/>
                </a:solidFill>
              </a:rPr>
              <a:t>биоэнергопластики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600200"/>
            <a:ext cx="5829312" cy="4525963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Оптимизирует психологическую базу речи.</a:t>
            </a:r>
          </a:p>
          <a:p>
            <a:r>
              <a:rPr lang="ru-RU" sz="2400" dirty="0" smtClean="0"/>
              <a:t>Улучшает моторные возможности ребёнка по всем параметрам.</a:t>
            </a:r>
          </a:p>
          <a:p>
            <a:r>
              <a:rPr lang="ru-RU" sz="2400" dirty="0" smtClean="0"/>
              <a:t>Способствует коррекции звукопроизношения, фонематических процессов.</a:t>
            </a:r>
          </a:p>
          <a:p>
            <a:r>
              <a:rPr lang="ru-RU" sz="2400" dirty="0" smtClean="0"/>
              <a:t>Синхронизация работы над речевой и мелкой моторики сокращает время занятий, усиливает их результативность.</a:t>
            </a:r>
          </a:p>
          <a:p>
            <a:r>
              <a:rPr lang="ru-RU" sz="2400" dirty="0" smtClean="0"/>
              <a:t>Позволяет быстро убрать зрительную опору – зеркало и перейти к выполнению упражнений по ощущениям.</a:t>
            </a:r>
            <a:endParaRPr lang="ru-RU" sz="2400" dirty="0"/>
          </a:p>
        </p:txBody>
      </p:sp>
      <p:pic>
        <p:nvPicPr>
          <p:cNvPr id="2050" name="Picture 2" descr="G:\1277323181_4-cop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2500330" cy="3786214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Особенности работы с применением </a:t>
            </a:r>
            <a:r>
              <a:rPr lang="ru-RU" b="1" u="sng" dirty="0" err="1" smtClean="0">
                <a:solidFill>
                  <a:srgbClr val="00B050"/>
                </a:solidFill>
              </a:rPr>
              <a:t>биоэнергопластики</a:t>
            </a:r>
            <a:r>
              <a:rPr lang="ru-RU" b="1" u="sng" dirty="0" smtClean="0">
                <a:solidFill>
                  <a:srgbClr val="00B05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Знакомство с артикуляционным упражнением по стандартной методике. Отработка его перед зеркалом. Рука в упражнение не вовлекается. Педагог, демонстрирующий упражнение, сопровождает показ одной рукой.</a:t>
            </a:r>
          </a:p>
          <a:p>
            <a:r>
              <a:rPr lang="ru-RU" sz="1800" dirty="0" smtClean="0"/>
              <a:t>К артикуляционному упражнению присоединяется ведущая рука.</a:t>
            </a:r>
          </a:p>
          <a:p>
            <a:r>
              <a:rPr lang="ru-RU" sz="1800" dirty="0" smtClean="0"/>
              <a:t>Движения кисти руки должны стать раскрепощенными, плавными.</a:t>
            </a:r>
          </a:p>
          <a:p>
            <a:r>
              <a:rPr lang="ru-RU" sz="1800" dirty="0" smtClean="0"/>
              <a:t>Постепенно подключается вторая рука. Таким образом, ребёнок выполняет артикуляционное упражнение или удерживает позу с одновременными движениями обеих рук, которые имитируют движения артикуляционного аппарата.</a:t>
            </a:r>
          </a:p>
          <a:p>
            <a:r>
              <a:rPr lang="ru-RU" sz="1800" dirty="0" smtClean="0"/>
              <a:t>С целью повышения заинтересованности ребёнка в таких упражнениях применяются игровой персонаж ( например, « Волшебные перчатки», маски ), счёт, музыка, стихи.</a:t>
            </a:r>
            <a:endParaRPr lang="ru-RU" sz="1800" dirty="0"/>
          </a:p>
        </p:txBody>
      </p:sp>
      <p:pic>
        <p:nvPicPr>
          <p:cNvPr id="1027" name="Picture 3" descr="G:\презентация 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571612"/>
            <a:ext cx="3143272" cy="4281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4f36299ff213626ad1eadb6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158185" cy="5929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1643050"/>
            <a:ext cx="37862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Шуточные стихи и артикуляционные упражнения с применением </a:t>
            </a:r>
            <a:r>
              <a:rPr lang="ru-RU" sz="3200" b="1" dirty="0" err="1" smtClean="0">
                <a:solidFill>
                  <a:srgbClr val="FF0000"/>
                </a:solidFill>
              </a:rPr>
              <a:t>биоэнергопластики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</a:t>
            </a:r>
            <a:r>
              <a:rPr lang="ru-RU" b="1" i="1" u="sng" dirty="0" err="1" smtClean="0">
                <a:solidFill>
                  <a:srgbClr val="FF0000"/>
                </a:solidFill>
              </a:rPr>
              <a:t>Б</a:t>
            </a:r>
            <a:r>
              <a:rPr lang="ru-RU" b="1" i="1" u="sng" dirty="0" err="1" smtClean="0">
                <a:solidFill>
                  <a:srgbClr val="C00000"/>
                </a:solidFill>
              </a:rPr>
              <a:t>е</a:t>
            </a:r>
            <a:r>
              <a:rPr lang="ru-RU" b="1" i="1" u="sng" dirty="0" err="1" smtClean="0">
                <a:solidFill>
                  <a:srgbClr val="00B050"/>
                </a:solidFill>
              </a:rPr>
              <a:t>г</a:t>
            </a:r>
            <a:r>
              <a:rPr lang="ru-RU" b="1" i="1" u="sng" dirty="0" err="1" smtClean="0">
                <a:solidFill>
                  <a:srgbClr val="00B0F0"/>
                </a:solidFill>
              </a:rPr>
              <a:t>е</a:t>
            </a:r>
            <a:r>
              <a:rPr lang="ru-RU" b="1" i="1" u="sng" dirty="0" err="1" smtClean="0">
                <a:solidFill>
                  <a:srgbClr val="0070C0"/>
                </a:solidFill>
              </a:rPr>
              <a:t>м</a:t>
            </a:r>
            <a:r>
              <a:rPr lang="ru-RU" b="1" i="1" u="sng" dirty="0" err="1" smtClean="0">
                <a:solidFill>
                  <a:srgbClr val="7030A0"/>
                </a:solidFill>
              </a:rPr>
              <a:t>о</a:t>
            </a:r>
            <a:r>
              <a:rPr lang="ru-RU" b="1" i="1" u="sng" dirty="0" err="1" smtClean="0">
                <a:solidFill>
                  <a:srgbClr val="FF0000"/>
                </a:solidFill>
              </a:rPr>
              <a:t>т</a:t>
            </a:r>
            <a:r>
              <a:rPr lang="ru-RU" b="1" i="1" u="sng" dirty="0" err="1" smtClean="0">
                <a:solidFill>
                  <a:srgbClr val="FFC000"/>
                </a:solidFill>
              </a:rPr>
              <a:t>и</a:t>
            </a:r>
            <a:r>
              <a:rPr lang="ru-RU" b="1" i="1" u="sng" dirty="0" err="1" smtClean="0">
                <a:solidFill>
                  <a:srgbClr val="C0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Широко откроем ротик,</a:t>
            </a:r>
          </a:p>
          <a:p>
            <a:pPr>
              <a:buNone/>
            </a:pPr>
            <a:r>
              <a:rPr lang="ru-RU" sz="2800" dirty="0" smtClean="0"/>
              <a:t>Как голодный </a:t>
            </a:r>
            <a:r>
              <a:rPr lang="ru-RU" sz="2800" dirty="0" err="1" smtClean="0"/>
              <a:t>бегемотик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Закрывать его нельзя,</a:t>
            </a:r>
          </a:p>
          <a:p>
            <a:pPr>
              <a:buNone/>
            </a:pPr>
            <a:r>
              <a:rPr lang="ru-RU" sz="2800" dirty="0" smtClean="0"/>
              <a:t>До пяти считаю я: 1, 2, 3, 4, 5.</a:t>
            </a:r>
          </a:p>
          <a:p>
            <a:pPr>
              <a:buNone/>
            </a:pPr>
            <a:r>
              <a:rPr lang="ru-RU" sz="2800" dirty="0" smtClean="0"/>
              <a:t>А теперь закроем ротик,</a:t>
            </a:r>
          </a:p>
          <a:p>
            <a:pPr>
              <a:buNone/>
            </a:pPr>
            <a:r>
              <a:rPr lang="ru-RU" sz="2800" dirty="0" smtClean="0"/>
              <a:t> Отдыхает </a:t>
            </a:r>
            <a:r>
              <a:rPr lang="ru-RU" sz="2800" dirty="0" err="1" smtClean="0"/>
              <a:t>бегемотик</a:t>
            </a:r>
            <a:r>
              <a:rPr lang="ru-RU" sz="2800" dirty="0" smtClean="0"/>
              <a:t>!</a:t>
            </a:r>
            <a:endParaRPr lang="ru-RU" sz="2800" dirty="0"/>
          </a:p>
        </p:txBody>
      </p:sp>
      <p:pic>
        <p:nvPicPr>
          <p:cNvPr id="2050" name="Picture 2" descr="G:\презентация 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357298"/>
            <a:ext cx="3700617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« Слонёнок»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29114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« СЛОНЁНОК»</a:t>
            </a:r>
          </a:p>
          <a:p>
            <a:pPr>
              <a:buNone/>
            </a:pPr>
            <a:r>
              <a:rPr lang="ru-RU" dirty="0" smtClean="0"/>
              <a:t>Подражаю я слону,</a:t>
            </a:r>
          </a:p>
          <a:p>
            <a:pPr>
              <a:buNone/>
            </a:pPr>
            <a:r>
              <a:rPr lang="ru-RU" dirty="0" smtClean="0"/>
              <a:t>Губки хоботом тяну:</a:t>
            </a:r>
          </a:p>
          <a:p>
            <a:pPr>
              <a:buNone/>
            </a:pPr>
            <a:r>
              <a:rPr lang="ru-RU" dirty="0" smtClean="0"/>
              <a:t>         «У-у-у!»</a:t>
            </a:r>
            <a:endParaRPr lang="ru-RU" dirty="0"/>
          </a:p>
        </p:txBody>
      </p:sp>
      <p:pic>
        <p:nvPicPr>
          <p:cNvPr id="5" name="Рисунок 4" descr="http://demiart.ru/forum/uploads3/post-42474-123642902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66"/>
            <a:ext cx="2143140" cy="2520634"/>
          </a:xfrm>
          <a:prstGeom prst="ellipse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4" name="Picture 2" descr="G:\презентация 0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285860"/>
            <a:ext cx="3929090" cy="5233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490" y="285728"/>
            <a:ext cx="7329510" cy="1143000"/>
          </a:xfrm>
        </p:spPr>
        <p:txBody>
          <a:bodyPr>
            <a:normAutofit/>
          </a:bodyPr>
          <a:lstStyle/>
          <a:p>
            <a:r>
              <a:rPr lang="ru-RU" sz="6600" b="1" i="1" u="sng" dirty="0" smtClean="0">
                <a:solidFill>
                  <a:srgbClr val="00B050"/>
                </a:solidFill>
              </a:rPr>
              <a:t>« Лягушка»</a:t>
            </a:r>
            <a:endParaRPr lang="ru-RU" sz="6600" b="1" i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5214974" cy="276860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Тянем губки прямо к ушкам,</a:t>
            </a:r>
          </a:p>
          <a:p>
            <a:pPr>
              <a:buNone/>
            </a:pPr>
            <a:r>
              <a:rPr lang="ru-RU" dirty="0" smtClean="0"/>
              <a:t>Как весёлая лягушка!</a:t>
            </a:r>
            <a:endParaRPr lang="ru-RU" dirty="0"/>
          </a:p>
        </p:txBody>
      </p:sp>
      <p:pic>
        <p:nvPicPr>
          <p:cNvPr id="5" name="Рисунок 4" descr="http://fs.servers.soneta.ru/medium/001/deeb421c-69f5-494b-822c-16eaa3c3bffb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2286016" cy="2737830"/>
          </a:xfrm>
          <a:prstGeom prst="ellipse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098" name="Picture 2" descr="G:\презентация 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571612"/>
            <a:ext cx="3429024" cy="4773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993</TotalTime>
  <Words>411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Нетрадиционные методы проведения артикуляционной гимнастики-биоэнергопластика</vt:lpstr>
      <vt:lpstr>Слайд 2</vt:lpstr>
      <vt:lpstr>Что такое биоэнергопластика? </vt:lpstr>
      <vt:lpstr>Преимущества биоэнергопластики.</vt:lpstr>
      <vt:lpstr>Особенности работы с применением биоэнергопластики. </vt:lpstr>
      <vt:lpstr>Слайд 6</vt:lpstr>
      <vt:lpstr>« Бегемотик»</vt:lpstr>
      <vt:lpstr>« Слонёнок»</vt:lpstr>
      <vt:lpstr>« Лягушка»</vt:lpstr>
      <vt:lpstr>« Хомяк»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методы в логопедии – биоэнергопластика.</dc:title>
  <dc:creator>Александр</dc:creator>
  <cp:lastModifiedBy>Uzer</cp:lastModifiedBy>
  <cp:revision>106</cp:revision>
  <dcterms:created xsi:type="dcterms:W3CDTF">2013-03-10T12:36:34Z</dcterms:created>
  <dcterms:modified xsi:type="dcterms:W3CDTF">2016-02-03T09:38:46Z</dcterms:modified>
</cp:coreProperties>
</file>